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4"/>
  </p:notesMasterIdLst>
  <p:sldIdLst>
    <p:sldId id="257" r:id="rId3"/>
    <p:sldId id="258" r:id="rId4"/>
    <p:sldId id="277" r:id="rId5"/>
    <p:sldId id="259" r:id="rId6"/>
    <p:sldId id="260" r:id="rId7"/>
    <p:sldId id="261" r:id="rId8"/>
    <p:sldId id="262" r:id="rId9"/>
    <p:sldId id="263" r:id="rId10"/>
    <p:sldId id="264" r:id="rId11"/>
    <p:sldId id="272" r:id="rId12"/>
    <p:sldId id="273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0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7EA6F-586D-47C9-B4C7-93CF489D6804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D460D-8578-4362-BCE4-6BC96A7C9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9484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D460D-8578-4362-BCE4-6BC96A7C940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7910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B9D04-8CBE-4335-BFDB-0D8A2C35C6E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696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B9D04-8CBE-4335-BFDB-0D8A2C35C6E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5108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B9D04-8CBE-4335-BFDB-0D8A2C35C6E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3637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B9D04-8CBE-4335-BFDB-0D8A2C35C6E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5043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B9D04-8CBE-4335-BFDB-0D8A2C35C6E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3929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B9D04-8CBE-4335-BFDB-0D8A2C35C6E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2255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B9D04-8CBE-4335-BFDB-0D8A2C35C6E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8632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B9D04-8CBE-4335-BFDB-0D8A2C35C6E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8456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B9D04-8CBE-4335-BFDB-0D8A2C35C6E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5670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C849-6B02-4E7A-80D0-8FBEE854C56E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AF9F-EA12-4B8E-A27D-D65CBCBAF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5558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C849-6B02-4E7A-80D0-8FBEE854C56E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AF9F-EA12-4B8E-A27D-D65CBCBAF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8492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C849-6B02-4E7A-80D0-8FBEE854C56E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AF9F-EA12-4B8E-A27D-D65CBCBAF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334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C849-6B02-4E7A-80D0-8FBEE854C56E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E4CAF9F-EA12-4B8E-A27D-D65CBCBAF7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C849-6B02-4E7A-80D0-8FBEE854C56E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AF9F-EA12-4B8E-A27D-D65CBCBAF7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C849-6B02-4E7A-80D0-8FBEE854C56E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4E4CAF9F-EA12-4B8E-A27D-D65CBCBAF7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C849-6B02-4E7A-80D0-8FBEE854C56E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AF9F-EA12-4B8E-A27D-D65CBCBAF7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C849-6B02-4E7A-80D0-8FBEE854C56E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AF9F-EA12-4B8E-A27D-D65CBCBAF7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C849-6B02-4E7A-80D0-8FBEE854C56E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AF9F-EA12-4B8E-A27D-D65CBCBAF7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C849-6B02-4E7A-80D0-8FBEE854C56E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AF9F-EA12-4B8E-A27D-D65CBCBAF7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C849-6B02-4E7A-80D0-8FBEE854C56E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AF9F-EA12-4B8E-A27D-D65CBCBAF7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C849-6B02-4E7A-80D0-8FBEE854C56E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AF9F-EA12-4B8E-A27D-D65CBCBAF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7871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C849-6B02-4E7A-80D0-8FBEE854C56E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4E4CAF9F-EA12-4B8E-A27D-D65CBCBAF7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C849-6B02-4E7A-80D0-8FBEE854C56E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AF9F-EA12-4B8E-A27D-D65CBCBAF7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C849-6B02-4E7A-80D0-8FBEE854C56E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AF9F-EA12-4B8E-A27D-D65CBCBAF7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C849-6B02-4E7A-80D0-8FBEE854C56E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AF9F-EA12-4B8E-A27D-D65CBCBAF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005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C849-6B02-4E7A-80D0-8FBEE854C56E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AF9F-EA12-4B8E-A27D-D65CBCBAF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335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C849-6B02-4E7A-80D0-8FBEE854C56E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AF9F-EA12-4B8E-A27D-D65CBCBAF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8389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C849-6B02-4E7A-80D0-8FBEE854C56E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AF9F-EA12-4B8E-A27D-D65CBCBAF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5484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C849-6B02-4E7A-80D0-8FBEE854C56E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AF9F-EA12-4B8E-A27D-D65CBCBAF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6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C849-6B02-4E7A-80D0-8FBEE854C56E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AF9F-EA12-4B8E-A27D-D65CBCBAF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8602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C849-6B02-4E7A-80D0-8FBEE854C56E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AF9F-EA12-4B8E-A27D-D65CBCBAF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5776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1C849-6B02-4E7A-80D0-8FBEE854C56E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CAF9F-EA12-4B8E-A27D-D65CBCBAF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240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5A1C849-6B02-4E7A-80D0-8FBEE854C56E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E4CAF9F-EA12-4B8E-A27D-D65CBCBAF7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0.png"/><Relationship Id="rId9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42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5" Type="http://schemas.openxmlformats.org/officeDocument/2006/relationships/image" Target="../media/image55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png"/><Relationship Id="rId1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11.jpeg"/><Relationship Id="rId7" Type="http://schemas.openxmlformats.org/officeDocument/2006/relationships/image" Target="../media/image44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2-Point Star 19"/>
          <p:cNvSpPr/>
          <p:nvPr/>
        </p:nvSpPr>
        <p:spPr>
          <a:xfrm>
            <a:off x="1880328" y="150796"/>
            <a:ext cx="8338493" cy="6065957"/>
          </a:xfrm>
          <a:prstGeom prst="star12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04891" y="2722109"/>
            <a:ext cx="3956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269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337728" cy="767640"/>
          </a:xfrm>
          <a:noFill/>
          <a:ln w="57150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indefinite article: </a:t>
            </a:r>
            <a:r>
              <a:rPr lang="en-US" sz="4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</a:t>
            </a:r>
            <a:endParaRPr lang="en-US" sz="4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09770"/>
            <a:ext cx="4851328" cy="46957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40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A</a:t>
            </a:r>
            <a:endParaRPr lang="en-US" sz="1800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559" y="2009954"/>
            <a:ext cx="5312616" cy="4513676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word </a:t>
            </a:r>
            <a:r>
              <a:rPr lang="bn-IN" sz="128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এর প্রথম 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consonant letter</a:t>
            </a:r>
            <a:r>
              <a:rPr lang="bn-IN" sz="128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হলে তাহার পূর্বে 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bn-IN" sz="128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বসে।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I saw </a:t>
            </a:r>
            <a:r>
              <a:rPr lang="en-US" sz="1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bird. 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word </a:t>
            </a:r>
            <a:r>
              <a:rPr lang="bn-IN" sz="128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এর প্রথম 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letter</a:t>
            </a:r>
            <a:r>
              <a:rPr lang="bn-IN" sz="128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vowel </a:t>
            </a:r>
            <a:r>
              <a:rPr lang="bn-IN" sz="128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থাকা সত্বেও যদি ‘ইউ’ বা ‘অয়া’  -এর মত উচ্চারণ হয়, তবে </a:t>
            </a:r>
            <a:r>
              <a:rPr lang="bn-IN" sz="12800" dirty="0">
                <a:latin typeface="Times New Roman" panose="02020603050405020304" pitchFamily="18" charset="0"/>
                <a:cs typeface="NikoshBAN" panose="02000000000000000000" pitchFamily="2" charset="0"/>
              </a:rPr>
              <a:t>তাহার পূর্বে 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bn-IN" sz="12800" dirty="0">
                <a:latin typeface="Times New Roman" panose="02020603050405020304" pitchFamily="18" charset="0"/>
                <a:cs typeface="NikoshBAN" panose="02000000000000000000" pitchFamily="2" charset="0"/>
              </a:rPr>
              <a:t>বসে</a:t>
            </a:r>
            <a:r>
              <a:rPr lang="bn-IN" sz="128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1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She is </a:t>
            </a:r>
            <a:r>
              <a:rPr lang="en-US" sz="1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University.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word </a:t>
            </a:r>
            <a:r>
              <a:rPr lang="bn-IN" sz="128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এর প্রথম  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letter </a:t>
            </a:r>
            <a:r>
              <a:rPr lang="bn-IN" sz="128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‘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bn-IN" sz="128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’ 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bn-IN" sz="128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হ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bn-IN" sz="128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 উচ্চারিত হয়, তবে তাহার পূর্বে 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bn-IN" sz="128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বসে।</a:t>
            </a:r>
            <a:endParaRPr lang="en-US" sz="1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He is </a:t>
            </a:r>
            <a:r>
              <a:rPr lang="en-US" sz="1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historian.</a:t>
            </a:r>
          </a:p>
          <a:p>
            <a:pPr marL="0" indent="0">
              <a:buNone/>
            </a:pPr>
            <a:r>
              <a:rPr lang="bn-IN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4328" y="1382620"/>
            <a:ext cx="5183188" cy="488832"/>
          </a:xfrm>
        </p:spPr>
        <p:txBody>
          <a:bodyPr>
            <a:noAutofit/>
          </a:bodyPr>
          <a:lstStyle/>
          <a:p>
            <a:pPr algn="ctr"/>
            <a:r>
              <a:rPr lang="en-US" sz="34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An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4329" y="2009954"/>
            <a:ext cx="5851928" cy="4513676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r>
              <a:rPr lang="bn-IN" sz="12800" dirty="0">
                <a:latin typeface="Times New Roman" panose="02020603050405020304" pitchFamily="18" charset="0"/>
                <a:cs typeface="NikoshBAN" panose="02000000000000000000" pitchFamily="2" charset="0"/>
              </a:rPr>
              <a:t>এর </a:t>
            </a:r>
            <a:r>
              <a:rPr lang="bn-IN" sz="128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প্রথম 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vowel 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letter</a:t>
            </a:r>
            <a:r>
              <a:rPr lang="bn-IN" sz="12800" dirty="0">
                <a:latin typeface="Times New Roman" panose="02020603050405020304" pitchFamily="18" charset="0"/>
                <a:cs typeface="NikoshBAN" panose="02000000000000000000" pitchFamily="2" charset="0"/>
              </a:rPr>
              <a:t> হলে তাহার পূর্বে 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bn-IN" sz="12800" dirty="0">
                <a:latin typeface="Times New Roman" panose="02020603050405020304" pitchFamily="18" charset="0"/>
                <a:cs typeface="NikoshBAN" panose="02000000000000000000" pitchFamily="2" charset="0"/>
              </a:rPr>
              <a:t>বসে</a:t>
            </a:r>
            <a:r>
              <a:rPr lang="bn-IN" sz="128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I do not like </a:t>
            </a:r>
            <a:r>
              <a:rPr lang="en-US" sz="1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idle man.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word </a:t>
            </a:r>
            <a:r>
              <a:rPr lang="bn-IN" sz="12800" dirty="0">
                <a:latin typeface="Times New Roman" panose="02020603050405020304" pitchFamily="18" charset="0"/>
                <a:cs typeface="NikoshBAN" panose="02000000000000000000" pitchFamily="2" charset="0"/>
              </a:rPr>
              <a:t>এর প্রথম 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letter</a:t>
            </a:r>
            <a:r>
              <a:rPr lang="bn-IN" sz="128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consonant </a:t>
            </a:r>
            <a:r>
              <a:rPr lang="bn-IN" sz="12800" dirty="0">
                <a:latin typeface="Times New Roman" panose="02020603050405020304" pitchFamily="18" charset="0"/>
                <a:cs typeface="NikoshBAN" panose="02000000000000000000" pitchFamily="2" charset="0"/>
              </a:rPr>
              <a:t>থাকা সত্বেও </a:t>
            </a:r>
            <a:r>
              <a:rPr lang="bn-IN" sz="128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যদি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vowel</a:t>
            </a:r>
            <a:r>
              <a:rPr lang="bn-IN" sz="128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 </a:t>
            </a:r>
            <a:r>
              <a:rPr lang="bn-IN" sz="12800" dirty="0">
                <a:latin typeface="Times New Roman" panose="02020603050405020304" pitchFamily="18" charset="0"/>
                <a:cs typeface="NikoshBAN" panose="02000000000000000000" pitchFamily="2" charset="0"/>
              </a:rPr>
              <a:t>-এর মত উচ্চারণ হয়, তবে তাহার পূর্বে 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bn-IN" sz="12800" dirty="0">
                <a:latin typeface="Times New Roman" panose="02020603050405020304" pitchFamily="18" charset="0"/>
                <a:cs typeface="NikoshBAN" panose="02000000000000000000" pitchFamily="2" charset="0"/>
              </a:rPr>
              <a:t>বসে</a:t>
            </a:r>
            <a:r>
              <a:rPr lang="bn-IN" sz="128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He is </a:t>
            </a:r>
            <a:r>
              <a:rPr lang="en-US" sz="1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M.A.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word </a:t>
            </a:r>
            <a:r>
              <a:rPr lang="bn-IN" sz="12800" dirty="0">
                <a:latin typeface="Times New Roman" panose="02020603050405020304" pitchFamily="18" charset="0"/>
                <a:cs typeface="NikoshBAN" panose="02000000000000000000" pitchFamily="2" charset="0"/>
              </a:rPr>
              <a:t>এর প্রথম  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letter </a:t>
            </a:r>
            <a:r>
              <a:rPr lang="bn-IN" sz="12800" dirty="0">
                <a:latin typeface="Times New Roman" panose="02020603050405020304" pitchFamily="18" charset="0"/>
                <a:cs typeface="NikoshBAN" panose="02000000000000000000" pitchFamily="2" charset="0"/>
              </a:rPr>
              <a:t>‘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bn-IN" sz="12800" dirty="0">
                <a:latin typeface="Times New Roman" panose="02020603050405020304" pitchFamily="18" charset="0"/>
                <a:cs typeface="NikoshBAN" panose="02000000000000000000" pitchFamily="2" charset="0"/>
              </a:rPr>
              <a:t>’ 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bn-IN" sz="12800" dirty="0">
                <a:latin typeface="Times New Roman" panose="02020603050405020304" pitchFamily="18" charset="0"/>
                <a:cs typeface="NikoshBAN" panose="02000000000000000000" pitchFamily="2" charset="0"/>
              </a:rPr>
              <a:t>হ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bn-IN" sz="12800" dirty="0">
                <a:latin typeface="Times New Roman" panose="02020603050405020304" pitchFamily="18" charset="0"/>
                <a:cs typeface="NikoshBAN" panose="02000000000000000000" pitchFamily="2" charset="0"/>
              </a:rPr>
              <a:t>  উচ্চারিত </a:t>
            </a:r>
            <a:r>
              <a:rPr lang="bn-IN" sz="128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না হলে, </a:t>
            </a:r>
            <a:r>
              <a:rPr lang="bn-IN" sz="12800" dirty="0">
                <a:latin typeface="Times New Roman" panose="02020603050405020304" pitchFamily="18" charset="0"/>
                <a:cs typeface="NikoshBAN" panose="02000000000000000000" pitchFamily="2" charset="0"/>
              </a:rPr>
              <a:t>তবে তাহার পূর্বে 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bn-IN" sz="12800" dirty="0">
                <a:latin typeface="Times New Roman" panose="02020603050405020304" pitchFamily="18" charset="0"/>
                <a:cs typeface="NikoshBAN" panose="02000000000000000000" pitchFamily="2" charset="0"/>
              </a:rPr>
              <a:t>বসে</a:t>
            </a:r>
            <a:r>
              <a:rPr lang="bn-IN" sz="128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1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I can do it in </a:t>
            </a:r>
            <a:r>
              <a:rPr lang="en-US" sz="1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hour.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6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6003"/>
          </a:xfrm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Use of definite article: The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ব্যক্তি বা বস্তু, জাতি, সম্প্রদায়, গোষ্ঠী, দল, ভৌগোলিক নাম বা স্থান, প্রসিদ্ধ প্রতিষ্ঠান, ঐতিহাসিক ঘটনা, সংবাদপত্রের নাম, তারিখ, ঋতু, দিক, প্রকৃতির নিদর্শণ ( নদী, পাহাড়), সৌরজগতের (গ্রহ, উপগ্রহ, নক্ষত্র ) জাহাজ, ধর্মগ্রন্থ ইত্যাদির পূর্বে </a:t>
            </a:r>
            <a:r>
              <a:rPr lang="en-US" sz="3600" b="1" dirty="0" smtClean="0">
                <a:solidFill>
                  <a:srgbClr val="7030A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The </a:t>
            </a:r>
            <a:r>
              <a:rPr lang="bn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বসে।</a:t>
            </a:r>
            <a:endParaRPr lang="en-US" sz="36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smtClean="0">
                <a:solidFill>
                  <a:srgbClr val="7030A0"/>
                </a:solidFill>
                <a:cs typeface="NikoshBAN" panose="02000000000000000000" pitchFamily="2" charset="0"/>
              </a:rPr>
              <a:t>1.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girl is laughing. </a:t>
            </a:r>
          </a:p>
          <a:p>
            <a:pPr marL="0" indent="0"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cs typeface="NikoshBAN" panose="02000000000000000000" pitchFamily="2" charset="0"/>
              </a:rPr>
              <a:t>2. 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roses a lovely flower.                 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cs typeface="NikoshBAN" panose="02000000000000000000" pitchFamily="2" charset="0"/>
              </a:rPr>
              <a:t>3. 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Quran is a holy book. </a:t>
            </a:r>
          </a:p>
          <a:p>
            <a:pPr marL="0" indent="0"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 smtClean="0">
                <a:solidFill>
                  <a:srgbClr val="7030A0"/>
                </a:solidFill>
                <a:cs typeface="NikoshBAN" panose="02000000000000000000" pitchFamily="2" charset="0"/>
              </a:rPr>
              <a:t>4. 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sun rises in 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east.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etc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968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4707" y="2134787"/>
            <a:ext cx="9247526" cy="43962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 How many kinds of article?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4389982" y="789488"/>
            <a:ext cx="4235981" cy="622442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Article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0917062" y="2562040"/>
            <a:ext cx="657787" cy="918324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 flipH="1">
            <a:off x="1936411" y="2590394"/>
            <a:ext cx="735624" cy="882977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33444" y="327090"/>
            <a:ext cx="3245409" cy="42747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 What is article?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1362791" y="3522566"/>
            <a:ext cx="3094427" cy="616039"/>
          </a:xfrm>
          <a:prstGeom prst="flowChartAlternateProcess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Indefinite Article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8768161" y="3587549"/>
            <a:ext cx="3279599" cy="597341"/>
          </a:xfrm>
          <a:prstGeom prst="flowChartAlternateProcess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Definite Article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rved Right Arrow 12"/>
          <p:cNvSpPr/>
          <p:nvPr/>
        </p:nvSpPr>
        <p:spPr>
          <a:xfrm>
            <a:off x="95955" y="2761779"/>
            <a:ext cx="1383493" cy="2232807"/>
          </a:xfrm>
          <a:prstGeom prst="curvedRightArrow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Moon 15"/>
          <p:cNvSpPr/>
          <p:nvPr/>
        </p:nvSpPr>
        <p:spPr>
          <a:xfrm rot="19025163">
            <a:off x="10032318" y="4402679"/>
            <a:ext cx="1329782" cy="2103684"/>
          </a:xfrm>
          <a:prstGeom prst="moon">
            <a:avLst>
              <a:gd name="adj" fmla="val 5170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moon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79766" y="4899264"/>
            <a:ext cx="1394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2831288" y="2620780"/>
            <a:ext cx="4856145" cy="966770"/>
          </a:xfrm>
          <a:prstGeom prst="downArrow">
            <a:avLst>
              <a:gd name="adj1" fmla="val 50000"/>
              <a:gd name="adj2" fmla="val 60076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 What is use?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Pentagon 22"/>
          <p:cNvSpPr/>
          <p:nvPr/>
        </p:nvSpPr>
        <p:spPr>
          <a:xfrm rot="5400000">
            <a:off x="6169729" y="1116193"/>
            <a:ext cx="676486" cy="1328854"/>
          </a:xfrm>
          <a:prstGeom prst="homePlat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rved Right Arrow 1"/>
          <p:cNvSpPr/>
          <p:nvPr/>
        </p:nvSpPr>
        <p:spPr>
          <a:xfrm>
            <a:off x="7447973" y="2725023"/>
            <a:ext cx="1525355" cy="2306320"/>
          </a:xfrm>
          <a:prstGeom prst="curvedRightArrow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9232" y="5133071"/>
            <a:ext cx="44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17637" y="5015246"/>
            <a:ext cx="920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022458" y="4535708"/>
            <a:ext cx="1560285" cy="1538714"/>
            <a:chOff x="4022458" y="4535708"/>
            <a:chExt cx="1560285" cy="153871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9671" t="22659" r="1117"/>
            <a:stretch/>
          </p:blipFill>
          <p:spPr>
            <a:xfrm>
              <a:off x="4022458" y="4535708"/>
              <a:ext cx="1560285" cy="1538714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159412" y="5040391"/>
              <a:ext cx="1286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apple</a:t>
              </a:r>
              <a:endParaRPr lang="en-US" b="1" dirty="0">
                <a:solidFill>
                  <a:srgbClr val="00B0F0"/>
                </a:solidFill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927" y="4328561"/>
            <a:ext cx="1641024" cy="21880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697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6" grpId="0" animBg="1"/>
      <p:bldP spid="17" grpId="0"/>
      <p:bldP spid="21" grpId="0" animBg="1"/>
      <p:bldP spid="23" grpId="0" animBg="1"/>
      <p:bldP spid="2" grpId="0" animBg="1"/>
      <p:bldP spid="9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2657" y="1702799"/>
            <a:ext cx="1822252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__ 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tuden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3379" y="1631441"/>
            <a:ext cx="2006083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__ 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ango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14" y="171332"/>
            <a:ext cx="2290692" cy="1531467"/>
          </a:xfrm>
          <a:prstGeom prst="rect">
            <a:avLst/>
          </a:prstGeom>
        </p:spPr>
      </p:pic>
      <p:pic>
        <p:nvPicPr>
          <p:cNvPr id="25" name="Picture 24" descr="Sir-Isaac-Newton-HD-Wallpaper.jpg"/>
          <p:cNvPicPr>
            <a:picLocks noChangeAspect="1"/>
          </p:cNvPicPr>
          <p:nvPr/>
        </p:nvPicPr>
        <p:blipFill rotWithShape="1">
          <a:blip r:embed="rId3" cstate="print"/>
          <a:srcRect l="22533" r="7159"/>
          <a:stretch/>
        </p:blipFill>
        <p:spPr>
          <a:xfrm>
            <a:off x="786174" y="2332854"/>
            <a:ext cx="2006083" cy="1653948"/>
          </a:xfrm>
          <a:prstGeom prst="rect">
            <a:avLst/>
          </a:prstGeom>
        </p:spPr>
      </p:pic>
      <p:sp>
        <p:nvSpPr>
          <p:cNvPr id="26" name="TextBox 16"/>
          <p:cNvSpPr txBox="1"/>
          <p:nvPr/>
        </p:nvSpPr>
        <p:spPr>
          <a:xfrm>
            <a:off x="455043" y="3775825"/>
            <a:ext cx="2364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uropean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 descr="D:\A Salam Arif\Picture Arif\4411897972_ce5ce3ddb0.jpg"/>
          <p:cNvPicPr>
            <a:picLocks noChangeAspect="1" noChangeArrowheads="1"/>
          </p:cNvPicPr>
          <p:nvPr/>
        </p:nvPicPr>
        <p:blipFill>
          <a:blip r:embed="rId4"/>
          <a:srcRect b="16279"/>
          <a:stretch>
            <a:fillRect/>
          </a:stretch>
        </p:blipFill>
        <p:spPr bwMode="auto">
          <a:xfrm>
            <a:off x="4122049" y="2332854"/>
            <a:ext cx="2187310" cy="1653948"/>
          </a:xfrm>
          <a:prstGeom prst="rect">
            <a:avLst/>
          </a:prstGeom>
          <a:noFill/>
        </p:spPr>
      </p:pic>
      <p:sp>
        <p:nvSpPr>
          <p:cNvPr id="29" name="Flowchart: Terminator 28"/>
          <p:cNvSpPr/>
          <p:nvPr/>
        </p:nvSpPr>
        <p:spPr>
          <a:xfrm>
            <a:off x="8432078" y="538567"/>
            <a:ext cx="2532530" cy="504169"/>
          </a:xfrm>
          <a:prstGeom prst="flowChartTerminator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‘a’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528105" y="1859801"/>
            <a:ext cx="4142964" cy="109092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‘A’ is used before a word beginning with: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725619" y="3170340"/>
            <a:ext cx="3945448" cy="3888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consonant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725620" y="3878236"/>
            <a:ext cx="3945448" cy="7895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owel 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having the sound of ‘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or ‘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725619" y="4917116"/>
            <a:ext cx="3945448" cy="41653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ound 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‘h’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04215" y="3897254"/>
            <a:ext cx="2736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ne-eyed man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098" r="11949"/>
          <a:stretch/>
        </p:blipFill>
        <p:spPr>
          <a:xfrm>
            <a:off x="813378" y="4459855"/>
            <a:ext cx="2006083" cy="170346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977" y="4459855"/>
            <a:ext cx="2279452" cy="17034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68138" y="6103444"/>
            <a:ext cx="1537650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__ 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orse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02336" y="6103444"/>
            <a:ext cx="1542893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__ 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ouse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30" t="1908" r="14648" b="-1908"/>
          <a:stretch/>
        </p:blipFill>
        <p:spPr>
          <a:xfrm>
            <a:off x="4122049" y="159479"/>
            <a:ext cx="2187310" cy="1700322"/>
          </a:xfrm>
          <a:prstGeom prst="rect">
            <a:avLst/>
          </a:prstGeom>
        </p:spPr>
      </p:pic>
      <p:sp>
        <p:nvSpPr>
          <p:cNvPr id="22" name="TextBox 14"/>
          <p:cNvSpPr txBox="1"/>
          <p:nvPr/>
        </p:nvSpPr>
        <p:spPr>
          <a:xfrm>
            <a:off x="7147461" y="6135368"/>
            <a:ext cx="495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 ‘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 is indefinite article.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144" y="1631441"/>
            <a:ext cx="595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17926" y="1722490"/>
            <a:ext cx="595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70493" y="3861272"/>
            <a:ext cx="595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10873" y="3861272"/>
            <a:ext cx="595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02336" y="6089917"/>
            <a:ext cx="595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21129" y="6103444"/>
            <a:ext cx="595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155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6" grpId="0"/>
      <p:bldP spid="29" grpId="0" animBg="1"/>
      <p:bldP spid="32" grpId="0" animBg="1"/>
      <p:bldP spid="32" grpId="1" animBg="1"/>
      <p:bldP spid="32" grpId="2" animBg="1"/>
      <p:bldP spid="33" grpId="0" animBg="1"/>
      <p:bldP spid="34" grpId="0" animBg="1"/>
      <p:bldP spid="35" grpId="0" animBg="1"/>
      <p:bldP spid="37" grpId="0"/>
      <p:bldP spid="19" grpId="0"/>
      <p:bldP spid="20" grpId="0"/>
      <p:bldP spid="22" grpId="0"/>
      <p:bldP spid="5" grpId="0"/>
      <p:bldP spid="28" grpId="0"/>
      <p:bldP spid="30" grpId="0"/>
      <p:bldP spid="31" grpId="0"/>
      <p:bldP spid="36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C:\Users\Hi\Pictures\apple.jpg"/>
          <p:cNvPicPr>
            <a:picLocks noChangeAspect="1" noChangeArrowheads="1"/>
          </p:cNvPicPr>
          <p:nvPr/>
        </p:nvPicPr>
        <p:blipFill rotWithShape="1">
          <a:blip r:embed="rId3"/>
          <a:srcRect l="10466" t="19430" r="15052"/>
          <a:stretch/>
        </p:blipFill>
        <p:spPr bwMode="auto">
          <a:xfrm>
            <a:off x="378443" y="178360"/>
            <a:ext cx="1851252" cy="1542913"/>
          </a:xfrm>
          <a:prstGeom prst="rect">
            <a:avLst/>
          </a:prstGeom>
          <a:noFill/>
        </p:spPr>
      </p:pic>
      <p:sp>
        <p:nvSpPr>
          <p:cNvPr id="25" name="TextBox 10"/>
          <p:cNvSpPr txBox="1"/>
          <p:nvPr/>
        </p:nvSpPr>
        <p:spPr>
          <a:xfrm>
            <a:off x="318103" y="1568628"/>
            <a:ext cx="1935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 apple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 descr="C:\Users\Hi\Pictures\clipart-egg-256x256-aa5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0301" y="178360"/>
            <a:ext cx="1193939" cy="1713472"/>
          </a:xfrm>
          <a:prstGeom prst="rect">
            <a:avLst/>
          </a:prstGeom>
          <a:noFill/>
        </p:spPr>
      </p:pic>
      <p:pic>
        <p:nvPicPr>
          <p:cNvPr id="20" name="Picture 19" descr="C:\Users\Hi\Pictures\ice_cream_PNG510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2254" y="178360"/>
            <a:ext cx="1363133" cy="1542913"/>
          </a:xfrm>
          <a:prstGeom prst="rect">
            <a:avLst/>
          </a:prstGeom>
          <a:noFill/>
        </p:spPr>
      </p:pic>
      <p:pic>
        <p:nvPicPr>
          <p:cNvPr id="16" name="Picture 15" descr="C:\Users\Hi\Pictures\2000px-Umbrella_opened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8794" y="2183903"/>
            <a:ext cx="1804070" cy="1563659"/>
          </a:xfrm>
          <a:prstGeom prst="rect">
            <a:avLst/>
          </a:prstGeom>
          <a:noFill/>
        </p:spPr>
      </p:pic>
      <p:sp>
        <p:nvSpPr>
          <p:cNvPr id="29" name="TextBox 10"/>
          <p:cNvSpPr txBox="1"/>
          <p:nvPr/>
        </p:nvSpPr>
        <p:spPr>
          <a:xfrm>
            <a:off x="2880450" y="1612568"/>
            <a:ext cx="150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10"/>
          <p:cNvSpPr txBox="1"/>
          <p:nvPr/>
        </p:nvSpPr>
        <p:spPr>
          <a:xfrm>
            <a:off x="3018628" y="3616861"/>
            <a:ext cx="2785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mbrella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10"/>
          <p:cNvSpPr txBox="1"/>
          <p:nvPr/>
        </p:nvSpPr>
        <p:spPr>
          <a:xfrm>
            <a:off x="4751921" y="1631301"/>
            <a:ext cx="2564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ce-cream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830931" y="1630732"/>
            <a:ext cx="748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43728" y="1549443"/>
            <a:ext cx="784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039300" y="1634269"/>
            <a:ext cx="922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996062" y="3627264"/>
            <a:ext cx="922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Flowchart: Terminator 53"/>
          <p:cNvSpPr/>
          <p:nvPr/>
        </p:nvSpPr>
        <p:spPr>
          <a:xfrm>
            <a:off x="8589349" y="894864"/>
            <a:ext cx="2664339" cy="42502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of ‘an’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956735" y="1720906"/>
            <a:ext cx="3640813" cy="8556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‘An’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used before a word beginning with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9" name="Rectangle 58"/>
          <p:cNvSpPr/>
          <p:nvPr/>
        </p:nvSpPr>
        <p:spPr>
          <a:xfrm>
            <a:off x="7956735" y="2717911"/>
            <a:ext cx="3640813" cy="401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vowel (a, e, I, o, u)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956735" y="3318228"/>
            <a:ext cx="3640813" cy="7344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consonant having the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sound of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‘vowel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956734" y="4251952"/>
            <a:ext cx="3640813" cy="4010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Silent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‘h’</a:t>
            </a:r>
          </a:p>
        </p:txBody>
      </p:sp>
      <p:pic>
        <p:nvPicPr>
          <p:cNvPr id="28" name="Picture 27" descr="859826_10151509481171469_1361104706_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21029" y="4212243"/>
            <a:ext cx="1841609" cy="199046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87593" y="6202703"/>
            <a:ext cx="1791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 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13317" y="6128681"/>
            <a:ext cx="738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4809" y="6109387"/>
            <a:ext cx="922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8" descr="C:\Users\Hi\Pictures\orange_PNG766.png"/>
          <p:cNvPicPr>
            <a:picLocks noChangeAspect="1" noChangeArrowheads="1"/>
          </p:cNvPicPr>
          <p:nvPr/>
        </p:nvPicPr>
        <p:blipFill rotWithShape="1">
          <a:blip r:embed="rId8" cstate="print"/>
          <a:srcRect l="7077" t="15110"/>
          <a:stretch/>
        </p:blipFill>
        <p:spPr bwMode="auto">
          <a:xfrm>
            <a:off x="411252" y="2216076"/>
            <a:ext cx="1624182" cy="1577580"/>
          </a:xfrm>
          <a:prstGeom prst="rect">
            <a:avLst/>
          </a:prstGeom>
          <a:noFill/>
        </p:spPr>
      </p:pic>
      <p:sp>
        <p:nvSpPr>
          <p:cNvPr id="40" name="TextBox 10"/>
          <p:cNvSpPr txBox="1"/>
          <p:nvPr/>
        </p:nvSpPr>
        <p:spPr>
          <a:xfrm>
            <a:off x="251232" y="3612711"/>
            <a:ext cx="226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14"/>
          <p:cNvSpPr txBox="1"/>
          <p:nvPr/>
        </p:nvSpPr>
        <p:spPr>
          <a:xfrm>
            <a:off x="6962216" y="6112056"/>
            <a:ext cx="5163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 ‘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 is indefinite article.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5473" y="3606588"/>
            <a:ext cx="922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698176" y="6190236"/>
            <a:ext cx="3462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onourable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person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92" y="4346730"/>
            <a:ext cx="1391980" cy="18559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2882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1" grpId="0"/>
      <p:bldP spid="32" grpId="0"/>
      <p:bldP spid="49" grpId="0"/>
      <p:bldP spid="50" grpId="0"/>
      <p:bldP spid="51" grpId="0"/>
      <p:bldP spid="53" grpId="0"/>
      <p:bldP spid="54" grpId="0" animBg="1"/>
      <p:bldP spid="58" grpId="0" animBg="1"/>
      <p:bldP spid="59" grpId="0" animBg="1"/>
      <p:bldP spid="60" grpId="0" animBg="1"/>
      <p:bldP spid="61" grpId="0" animBg="1"/>
      <p:bldP spid="35" grpId="0"/>
      <p:bldP spid="36" grpId="0"/>
      <p:bldP spid="37" grpId="0"/>
      <p:bldP spid="40" grpId="0"/>
      <p:bldP spid="41" grpId="0"/>
      <p:bldP spid="42" grpId="0"/>
      <p:bldP spid="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A Salam Arif\Picture Arif\The\250px-IslamicGalleryBritishMuseum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396" y="162505"/>
            <a:ext cx="2655650" cy="2219192"/>
          </a:xfrm>
          <a:prstGeom prst="rect">
            <a:avLst/>
          </a:prstGeom>
          <a:noFill/>
        </p:spPr>
      </p:pic>
      <p:pic>
        <p:nvPicPr>
          <p:cNvPr id="3" name="Picture 2" descr="D:\A Salam Arif\Picture Arif\The\412158_f520.jpg"/>
          <p:cNvPicPr>
            <a:picLocks noChangeAspect="1" noChangeArrowheads="1"/>
          </p:cNvPicPr>
          <p:nvPr/>
        </p:nvPicPr>
        <p:blipFill>
          <a:blip r:embed="rId4"/>
          <a:srcRect l="12834" r="14439"/>
          <a:stretch>
            <a:fillRect/>
          </a:stretch>
        </p:blipFill>
        <p:spPr bwMode="auto">
          <a:xfrm>
            <a:off x="347290" y="3235732"/>
            <a:ext cx="3142600" cy="2008601"/>
          </a:xfrm>
          <a:prstGeom prst="rect">
            <a:avLst/>
          </a:prstGeom>
          <a:noFill/>
        </p:spPr>
      </p:pic>
      <p:pic>
        <p:nvPicPr>
          <p:cNvPr id="4" name="Picture 3" descr="D:\A Salam Arif\Picture Arif\The\brosen_windrose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42960" y="437595"/>
            <a:ext cx="1828800" cy="1828800"/>
          </a:xfrm>
          <a:prstGeom prst="rect">
            <a:avLst/>
          </a:prstGeom>
          <a:noFill/>
        </p:spPr>
      </p:pic>
      <p:pic>
        <p:nvPicPr>
          <p:cNvPr id="5" name="Picture 4" descr="D:\A Salam Arif\Picture Arif\The\Hardinge_Bridge_Bangladesh_on_Padma_Riv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10498" y="148079"/>
            <a:ext cx="2840920" cy="2289494"/>
          </a:xfrm>
          <a:prstGeom prst="rect">
            <a:avLst/>
          </a:prstGeom>
          <a:noFill/>
        </p:spPr>
      </p:pic>
      <p:pic>
        <p:nvPicPr>
          <p:cNvPr id="6" name="Picture 5" descr="D:\A Salam Arif\Picture Arif\The\palace_of_westminste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11936" y="3272672"/>
            <a:ext cx="3414604" cy="1971661"/>
          </a:xfrm>
          <a:prstGeom prst="rect">
            <a:avLst/>
          </a:prstGeom>
          <a:noFill/>
        </p:spPr>
      </p:pic>
      <p:sp>
        <p:nvSpPr>
          <p:cNvPr id="7" name="TextBox 22"/>
          <p:cNvSpPr txBox="1"/>
          <p:nvPr/>
        </p:nvSpPr>
        <p:spPr>
          <a:xfrm>
            <a:off x="792907" y="2402023"/>
            <a:ext cx="1774812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___ Quran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24"/>
          <p:cNvSpPr txBox="1"/>
          <p:nvPr/>
        </p:nvSpPr>
        <p:spPr>
          <a:xfrm>
            <a:off x="743032" y="5412179"/>
            <a:ext cx="1871654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___ Titanic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26"/>
          <p:cNvSpPr txBox="1"/>
          <p:nvPr/>
        </p:nvSpPr>
        <p:spPr>
          <a:xfrm>
            <a:off x="9985069" y="2368821"/>
            <a:ext cx="1779604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___ North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28"/>
          <p:cNvSpPr txBox="1"/>
          <p:nvPr/>
        </p:nvSpPr>
        <p:spPr>
          <a:xfrm>
            <a:off x="8139109" y="5436020"/>
            <a:ext cx="3563242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___ Westminster palace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29"/>
          <p:cNvSpPr txBox="1"/>
          <p:nvPr/>
        </p:nvSpPr>
        <p:spPr>
          <a:xfrm>
            <a:off x="8055984" y="5398948"/>
            <a:ext cx="952500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30"/>
          <p:cNvSpPr txBox="1"/>
          <p:nvPr/>
        </p:nvSpPr>
        <p:spPr>
          <a:xfrm>
            <a:off x="3636149" y="2441347"/>
            <a:ext cx="1890116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___ Padma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 descr="D:\A Salam Arif\Picture Arif\The\newspaper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76113" y="3168677"/>
            <a:ext cx="3149600" cy="2001656"/>
          </a:xfrm>
          <a:prstGeom prst="rect">
            <a:avLst/>
          </a:prstGeom>
          <a:noFill/>
        </p:spPr>
      </p:pic>
      <p:sp>
        <p:nvSpPr>
          <p:cNvPr id="27" name="TextBox 12"/>
          <p:cNvSpPr txBox="1"/>
          <p:nvPr/>
        </p:nvSpPr>
        <p:spPr>
          <a:xfrm>
            <a:off x="3871228" y="5387211"/>
            <a:ext cx="3611622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___ Bangladesh Times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14"/>
          <p:cNvSpPr txBox="1"/>
          <p:nvPr/>
        </p:nvSpPr>
        <p:spPr>
          <a:xfrm>
            <a:off x="3439996" y="6102118"/>
            <a:ext cx="5188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 ‘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 is definite article.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 descr="D:\A Salam Arif\Picture Arif\The\MW007192_larg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72496" y="148685"/>
            <a:ext cx="3036966" cy="2296052"/>
          </a:xfrm>
          <a:prstGeom prst="rect">
            <a:avLst/>
          </a:prstGeom>
          <a:noFill/>
        </p:spPr>
      </p:pic>
      <p:sp>
        <p:nvSpPr>
          <p:cNvPr id="31" name="TextBox 10"/>
          <p:cNvSpPr txBox="1"/>
          <p:nvPr/>
        </p:nvSpPr>
        <p:spPr>
          <a:xfrm>
            <a:off x="6384176" y="2467721"/>
            <a:ext cx="2990010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___ Bay of Bengal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3769149" y="5352033"/>
            <a:ext cx="976750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27"/>
          <p:cNvSpPr txBox="1"/>
          <p:nvPr/>
        </p:nvSpPr>
        <p:spPr>
          <a:xfrm>
            <a:off x="743032" y="5369107"/>
            <a:ext cx="803854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27"/>
          <p:cNvSpPr txBox="1"/>
          <p:nvPr/>
        </p:nvSpPr>
        <p:spPr>
          <a:xfrm>
            <a:off x="9900043" y="2318932"/>
            <a:ext cx="991767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27"/>
          <p:cNvSpPr txBox="1"/>
          <p:nvPr/>
        </p:nvSpPr>
        <p:spPr>
          <a:xfrm>
            <a:off x="3570560" y="2380360"/>
            <a:ext cx="802106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25"/>
          <p:cNvSpPr txBox="1"/>
          <p:nvPr/>
        </p:nvSpPr>
        <p:spPr>
          <a:xfrm>
            <a:off x="698830" y="2338489"/>
            <a:ext cx="846044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27"/>
          <p:cNvSpPr txBox="1"/>
          <p:nvPr/>
        </p:nvSpPr>
        <p:spPr>
          <a:xfrm>
            <a:off x="6318201" y="2387237"/>
            <a:ext cx="820032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416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4" grpId="0"/>
      <p:bldP spid="15" grpId="0"/>
      <p:bldP spid="27" grpId="0"/>
      <p:bldP spid="29" grpId="0"/>
      <p:bldP spid="31" grpId="0"/>
      <p:bldP spid="25" grpId="0"/>
      <p:bldP spid="40" grpId="0"/>
      <p:bldP spid="41" grpId="0"/>
      <p:bldP spid="34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96539" y="209185"/>
            <a:ext cx="3025833" cy="43226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Single Work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2631" y="565264"/>
            <a:ext cx="7065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Fill in the gaps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with appropriate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articles: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76" y="3097317"/>
            <a:ext cx="2340769" cy="13005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32" y="1188550"/>
            <a:ext cx="2303164" cy="1290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214" y="3080424"/>
            <a:ext cx="2385793" cy="12576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042" y="4898867"/>
            <a:ext cx="2298400" cy="1279640"/>
          </a:xfrm>
          <a:prstGeom prst="rect">
            <a:avLst/>
          </a:prstGeom>
        </p:spPr>
      </p:pic>
      <p:pic>
        <p:nvPicPr>
          <p:cNvPr id="12" name="Picture 11" descr="one-legged-man-walking-crutches-park-lonely-senior-caucasian-autumn-day-withered-foliage-background-34609953.jpg"/>
          <p:cNvPicPr>
            <a:picLocks noChangeAspect="1"/>
          </p:cNvPicPr>
          <p:nvPr/>
        </p:nvPicPr>
        <p:blipFill>
          <a:blip r:embed="rId8" cstate="print"/>
          <a:srcRect r="32180" b="14182"/>
          <a:stretch>
            <a:fillRect/>
          </a:stretch>
        </p:blipFill>
        <p:spPr>
          <a:xfrm>
            <a:off x="9346646" y="3097317"/>
            <a:ext cx="2139121" cy="1240734"/>
          </a:xfrm>
          <a:prstGeom prst="rect">
            <a:avLst/>
          </a:prstGeom>
        </p:spPr>
      </p:pic>
      <p:sp>
        <p:nvSpPr>
          <p:cNvPr id="13" name="TextBox 33"/>
          <p:cNvSpPr txBox="1"/>
          <p:nvPr/>
        </p:nvSpPr>
        <p:spPr>
          <a:xfrm>
            <a:off x="8878611" y="4277630"/>
            <a:ext cx="3311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one-legged man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clock figure.bmp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0707" y="4977448"/>
            <a:ext cx="1582362" cy="1279641"/>
          </a:xfrm>
          <a:prstGeom prst="rect">
            <a:avLst/>
          </a:prstGeom>
        </p:spPr>
      </p:pic>
      <p:sp>
        <p:nvSpPr>
          <p:cNvPr id="16" name="TextBox 37"/>
          <p:cNvSpPr txBox="1"/>
          <p:nvPr/>
        </p:nvSpPr>
        <p:spPr>
          <a:xfrm>
            <a:off x="3241402" y="6160006"/>
            <a:ext cx="1674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hour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31" y="4963974"/>
            <a:ext cx="2240153" cy="1277169"/>
          </a:xfrm>
          <a:prstGeom prst="rect">
            <a:avLst/>
          </a:prstGeom>
        </p:spPr>
      </p:pic>
      <p:pic>
        <p:nvPicPr>
          <p:cNvPr id="18" name="Picture 10" descr="D:\A Salam Arif\Picture Arif\The\Sahara Desert, Morocco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50985" y="3096126"/>
            <a:ext cx="2260457" cy="1227281"/>
          </a:xfrm>
          <a:prstGeom prst="rect">
            <a:avLst/>
          </a:prstGeom>
          <a:noFill/>
        </p:spPr>
      </p:pic>
      <p:sp>
        <p:nvSpPr>
          <p:cNvPr id="20" name="Content Placeholder 8"/>
          <p:cNvSpPr>
            <a:spLocks noGrp="1"/>
          </p:cNvSpPr>
          <p:nvPr/>
        </p:nvSpPr>
        <p:spPr>
          <a:xfrm>
            <a:off x="3800340" y="1748933"/>
            <a:ext cx="4959189" cy="3405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23" name="Picture 6" descr="trai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89" t="26545" r="19854" b="19077"/>
          <a:stretch/>
        </p:blipFill>
        <p:spPr bwMode="auto">
          <a:xfrm>
            <a:off x="8854965" y="1151818"/>
            <a:ext cx="2845919" cy="132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D:\A Salam Arif\Picture Arif\The\newspapers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357875" y="4973290"/>
            <a:ext cx="2189723" cy="1250619"/>
          </a:xfrm>
          <a:prstGeom prst="rect">
            <a:avLst/>
          </a:prstGeom>
          <a:noFill/>
        </p:spPr>
      </p:pic>
      <p:pic>
        <p:nvPicPr>
          <p:cNvPr id="25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14" y="1188550"/>
            <a:ext cx="2397093" cy="127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986" y="1188550"/>
            <a:ext cx="2252588" cy="12506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3434" y="2407942"/>
            <a:ext cx="1934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__ flower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704904" y="4284873"/>
            <a:ext cx="1934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__ L. L. B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177409" y="2381343"/>
            <a:ext cx="2273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___ Mosque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693960" y="6169192"/>
            <a:ext cx="2573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__ university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49107" y="4338051"/>
            <a:ext cx="1934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__ bird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022155" y="4245198"/>
            <a:ext cx="2316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___ </a:t>
            </a:r>
            <a:r>
              <a:rPr lang="en-US" sz="3200" dirty="0" err="1" smtClean="0"/>
              <a:t>Shahara</a:t>
            </a:r>
            <a:r>
              <a:rPr lang="en-US" sz="3200" dirty="0" smtClean="0"/>
              <a:t> 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347656" y="2358033"/>
            <a:ext cx="1410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__ ox 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520865" y="2384796"/>
            <a:ext cx="3552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___ </a:t>
            </a:r>
            <a:r>
              <a:rPr lang="en-US" sz="3200" dirty="0" err="1" smtClean="0"/>
              <a:t>Jamuna</a:t>
            </a:r>
            <a:r>
              <a:rPr lang="en-US" sz="3200" dirty="0" smtClean="0"/>
              <a:t> Express 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63006" y="6160006"/>
            <a:ext cx="1934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__ horse 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8275428" y="6144080"/>
            <a:ext cx="3959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___ Bangladesh  times 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8274557" y="6113405"/>
            <a:ext cx="89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The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20916" y="6160005"/>
            <a:ext cx="495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A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881206" y="4349705"/>
            <a:ext cx="576140" cy="606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A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189967" y="6150964"/>
            <a:ext cx="772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An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989433" y="6132809"/>
            <a:ext cx="495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A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996339" y="4248629"/>
            <a:ext cx="89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The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985266" y="4323407"/>
            <a:ext cx="495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A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625068" y="4274214"/>
            <a:ext cx="772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An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498723" y="2372199"/>
            <a:ext cx="89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The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176109" y="2361778"/>
            <a:ext cx="89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The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75890" y="2384796"/>
            <a:ext cx="495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A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321855" y="2356946"/>
            <a:ext cx="663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An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83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6" grpId="0"/>
      <p:bldP spid="5" grpId="0"/>
      <p:bldP spid="21" grpId="0"/>
      <p:bldP spid="22" grpId="0"/>
      <p:bldP spid="26" grpId="0"/>
      <p:bldP spid="27" grpId="0"/>
      <p:bldP spid="28" grpId="0"/>
      <p:bldP spid="30" grpId="0"/>
      <p:bldP spid="31" grpId="0"/>
      <p:bldP spid="32" grpId="0"/>
      <p:bldP spid="34" grpId="0"/>
      <p:bldP spid="37" grpId="0"/>
      <p:bldP spid="40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/>
        </p:nvSpPr>
        <p:spPr>
          <a:xfrm>
            <a:off x="4414482" y="3358724"/>
            <a:ext cx="4544032" cy="10699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 cow.</a:t>
            </a:r>
            <a:endParaRPr lang="en-US" sz="3200" b="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___ cow gives us milk.</a:t>
            </a:r>
            <a:endParaRPr lang="en-US" sz="3200" b="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1677" y="3298480"/>
            <a:ext cx="2199076" cy="1108283"/>
          </a:xfrm>
          <a:prstGeom prst="rect">
            <a:avLst/>
          </a:prstGeom>
          <a:noFill/>
          <a:ln w="76200">
            <a:noFill/>
          </a:ln>
        </p:spPr>
      </p:pic>
      <p:sp>
        <p:nvSpPr>
          <p:cNvPr id="7" name="Content Placeholder 2"/>
          <p:cNvSpPr>
            <a:spLocks noGrp="1"/>
          </p:cNvSpPr>
          <p:nvPr/>
        </p:nvSpPr>
        <p:spPr>
          <a:xfrm>
            <a:off x="241984" y="947108"/>
            <a:ext cx="2199076" cy="106828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>
            <a:noFill/>
            <a:prstDash val="lgDashDot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5904" y="1362828"/>
            <a:ext cx="5207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 Quran is __ holy book.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971" y="4471203"/>
            <a:ext cx="2138644" cy="11284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22" y="2079836"/>
            <a:ext cx="2221348" cy="117147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141963" y="4478487"/>
            <a:ext cx="44141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saw __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bird.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 bird is black.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88375" y="1913558"/>
            <a:ext cx="6103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 horse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 horse is __ beautiful animal.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821" y="5685988"/>
            <a:ext cx="2152062" cy="11129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0287" y="5642082"/>
            <a:ext cx="59460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___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Elephant.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 Elephant is __ large animal.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ross 12"/>
          <p:cNvSpPr/>
          <p:nvPr/>
        </p:nvSpPr>
        <p:spPr>
          <a:xfrm>
            <a:off x="5141963" y="217739"/>
            <a:ext cx="1496291" cy="1069551"/>
          </a:xfrm>
          <a:prstGeom prst="plus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Pairs Work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318" y="616248"/>
            <a:ext cx="2143125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5523119" y="4933970"/>
            <a:ext cx="944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53101" y="6124260"/>
            <a:ext cx="984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71837" y="6103706"/>
            <a:ext cx="569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54971" y="1372923"/>
            <a:ext cx="996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03248" y="2410690"/>
            <a:ext cx="90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90348" y="3848678"/>
            <a:ext cx="999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38397" y="1392072"/>
            <a:ext cx="569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18864" y="3274850"/>
            <a:ext cx="569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80811" y="1934154"/>
            <a:ext cx="569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69575" y="4464646"/>
            <a:ext cx="569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90049" y="2389992"/>
            <a:ext cx="569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21419" y="5642082"/>
            <a:ext cx="732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701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22" grpId="0"/>
      <p:bldP spid="23" grpId="0"/>
      <p:bldP spid="6" grpId="0"/>
      <p:bldP spid="13" grpId="0" animBg="1"/>
      <p:bldP spid="19" grpId="0"/>
      <p:bldP spid="21" grpId="0"/>
      <p:bldP spid="28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2904735" y="417838"/>
            <a:ext cx="6300457" cy="2808391"/>
          </a:xfrm>
          <a:prstGeom prst="plaque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  <a:p>
            <a:pPr algn="ctr"/>
            <a:endParaRPr lang="en-US" sz="6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6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nip Same Side Corner Rectangle 6"/>
          <p:cNvSpPr/>
          <p:nvPr/>
        </p:nvSpPr>
        <p:spPr>
          <a:xfrm>
            <a:off x="1005290" y="4409832"/>
            <a:ext cx="10099345" cy="1981726"/>
          </a:xfrm>
          <a:prstGeom prst="snip2Same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Group- A: Write  the use of indefinite article:</a:t>
            </a:r>
          </a:p>
          <a:p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Group- 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 the use of 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definite article: </a:t>
            </a:r>
          </a:p>
        </p:txBody>
      </p:sp>
      <p:sp>
        <p:nvSpPr>
          <p:cNvPr id="2" name="Down Arrow 1"/>
          <p:cNvSpPr/>
          <p:nvPr/>
        </p:nvSpPr>
        <p:spPr>
          <a:xfrm>
            <a:off x="4227470" y="3280086"/>
            <a:ext cx="3985849" cy="1092822"/>
          </a:xfrm>
          <a:prstGeom prst="down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774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3821459" y="468573"/>
            <a:ext cx="3957851" cy="1160061"/>
          </a:xfrm>
          <a:prstGeom prst="doubleWave">
            <a:avLst/>
          </a:prstGeom>
          <a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4491" y="1828801"/>
            <a:ext cx="11143399" cy="466211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</a:t>
            </a:r>
            <a:r>
              <a:rPr lang="en-US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blanks with appropriate article: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She is __ beauty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Give me __one-taka note.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Ferdousi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__ homer of Asia.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 is ___ unwise man.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Prity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is ___ M.B.B.S.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She is ___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honours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graduate.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 Bay of Bengal is dangerous.</a:t>
            </a:r>
          </a:p>
        </p:txBody>
      </p:sp>
      <p:sp>
        <p:nvSpPr>
          <p:cNvPr id="7" name="Rectangle 6"/>
          <p:cNvSpPr/>
          <p:nvPr/>
        </p:nvSpPr>
        <p:spPr>
          <a:xfrm>
            <a:off x="3158896" y="2869065"/>
            <a:ext cx="4571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92871" y="3456929"/>
            <a:ext cx="4571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52519" y="2332000"/>
            <a:ext cx="4571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64764" y="4004427"/>
            <a:ext cx="7649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53677" y="4554887"/>
            <a:ext cx="7649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28257" y="5091952"/>
            <a:ext cx="7649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7641" y="5619918"/>
            <a:ext cx="11416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289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3606604" y="208374"/>
            <a:ext cx="4822558" cy="635868"/>
          </a:xfrm>
          <a:prstGeom prst="flowChartTerminator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5349" y="2274000"/>
            <a:ext cx="59057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Jakaria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mahmud</a:t>
            </a:r>
            <a:endParaRPr lang="en-US" sz="4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                              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Asst.Teacher</a:t>
            </a:r>
            <a:endParaRPr lang="en-US" sz="28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Chhotadamai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high School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Juri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moulvibazar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</a:p>
          <a:p>
            <a:r>
              <a:rPr lang="en-US" sz="2800" b="1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jakariamahmud</a:t>
            </a:r>
            <a:r>
              <a:rPr lang="en-US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84</a:t>
            </a:r>
            <a:r>
              <a:rPr lang="en-US" sz="2800" b="1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en-US" sz="2800" b="1" dirty="0">
              <a:solidFill>
                <a:schemeClr val="accent5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41" name="Picture 1" descr="C:\Users\CDH\Desktop\20170712_181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9059" y="1560634"/>
            <a:ext cx="3200400" cy="384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4148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6575" y="359549"/>
            <a:ext cx="378537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</a:rPr>
              <a:t>Home Work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4" name="Striped Right Arrow 3"/>
          <p:cNvSpPr/>
          <p:nvPr/>
        </p:nvSpPr>
        <p:spPr>
          <a:xfrm rot="5400000">
            <a:off x="5561122" y="925817"/>
            <a:ext cx="915077" cy="1910687"/>
          </a:xfrm>
          <a:prstGeom prst="stripedRightArrow">
            <a:avLst/>
          </a:prstGeom>
          <a:solidFill>
            <a:srgbClr val="7030A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8736" y="2614910"/>
            <a:ext cx="10699847" cy="36625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Fill in the gaps of the following text with appropriate articles. Put a cross for zero article: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English is (a) __ international language. It is spoken all over (b) ___ world. So the importance of (c) __ English cannot be described in words. All (d) ___ books of higher education are written in English. Today organization need employees who can speak and write (e) _____ standard form of (f) __ English.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142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art 2"/>
          <p:cNvSpPr/>
          <p:nvPr/>
        </p:nvSpPr>
        <p:spPr>
          <a:xfrm>
            <a:off x="3251524" y="3452883"/>
            <a:ext cx="5483043" cy="3258297"/>
          </a:xfrm>
          <a:prstGeom prst="heart">
            <a:avLst/>
          </a:prstGeom>
          <a:blipFill dpi="0"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Thank you</a:t>
            </a:r>
            <a:endParaRPr lang="en-US" dirty="0"/>
          </a:p>
        </p:txBody>
      </p:sp>
      <p:sp>
        <p:nvSpPr>
          <p:cNvPr id="74" name="Cube 73"/>
          <p:cNvSpPr/>
          <p:nvPr/>
        </p:nvSpPr>
        <p:spPr>
          <a:xfrm>
            <a:off x="4979746" y="683119"/>
            <a:ext cx="1775896" cy="1650648"/>
          </a:xfrm>
          <a:prstGeom prst="cub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Curved Right Arrow 3"/>
          <p:cNvSpPr/>
          <p:nvPr/>
        </p:nvSpPr>
        <p:spPr>
          <a:xfrm>
            <a:off x="3128695" y="114485"/>
            <a:ext cx="2237826" cy="3447582"/>
          </a:xfrm>
          <a:prstGeom prst="curvedRightArrow">
            <a:avLst/>
          </a:prstGeom>
          <a:blipFill dpi="0" rotWithShape="1"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Read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5" name="Curved Left Arrow 4"/>
          <p:cNvSpPr/>
          <p:nvPr/>
        </p:nvSpPr>
        <p:spPr>
          <a:xfrm>
            <a:off x="6755642" y="114483"/>
            <a:ext cx="2197289" cy="3392991"/>
          </a:xfrm>
          <a:prstGeom prst="curvedLeftArrow">
            <a:avLst/>
          </a:prstGeom>
          <a:blipFill dpi="0" rotWithShape="1"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Attentively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645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4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545" y="2433711"/>
            <a:ext cx="4607171" cy="2911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Class- Seven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Subject-English 2</a:t>
            </a:r>
            <a:r>
              <a:rPr lang="en-US" sz="32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paper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Unit- 02 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Time- 40 Minis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75685" y="2110154"/>
            <a:ext cx="479594" cy="3727684"/>
            <a:chOff x="5498126" y="2337298"/>
            <a:chExt cx="479594" cy="3517165"/>
          </a:xfrm>
        </p:grpSpPr>
        <p:sp>
          <p:nvSpPr>
            <p:cNvPr id="4" name="Rectangle 3"/>
            <p:cNvSpPr/>
            <p:nvPr/>
          </p:nvSpPr>
          <p:spPr>
            <a:xfrm>
              <a:off x="5691558" y="2337298"/>
              <a:ext cx="86888" cy="3517165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892704" y="2671405"/>
              <a:ext cx="85016" cy="274675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498126" y="2671405"/>
              <a:ext cx="86888" cy="2745959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Flowchart: Merge 6"/>
          <p:cNvSpPr/>
          <p:nvPr/>
        </p:nvSpPr>
        <p:spPr>
          <a:xfrm>
            <a:off x="2067951" y="267286"/>
            <a:ext cx="8032652" cy="1473591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ENGLISH 2</a:t>
            </a:r>
            <a:r>
              <a:rPr lang="en-US" sz="3600" baseline="30000" dirty="0" smtClean="0">
                <a:solidFill>
                  <a:srgbClr val="FFFF00"/>
                </a:solidFill>
              </a:rPr>
              <a:t>nd</a:t>
            </a:r>
            <a:r>
              <a:rPr lang="en-US" sz="3600" dirty="0" smtClean="0">
                <a:solidFill>
                  <a:srgbClr val="FFFF00"/>
                </a:solidFill>
              </a:rPr>
              <a:t> PAPER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-32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7693" y="947308"/>
            <a:ext cx="3760573" cy="22134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7" name="Rectangle 6"/>
          <p:cNvSpPr/>
          <p:nvPr/>
        </p:nvSpPr>
        <p:spPr>
          <a:xfrm>
            <a:off x="8894280" y="1895408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frican-lion-male_436_600x4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09" y="947308"/>
            <a:ext cx="2933502" cy="2213414"/>
          </a:xfrm>
          <a:prstGeom prst="rect">
            <a:avLst/>
          </a:prstGeom>
        </p:spPr>
      </p:pic>
      <p:sp>
        <p:nvSpPr>
          <p:cNvPr id="15" name="TextBox 11"/>
          <p:cNvSpPr txBox="1"/>
          <p:nvPr/>
        </p:nvSpPr>
        <p:spPr>
          <a:xfrm>
            <a:off x="591789" y="5471448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448" y="947308"/>
            <a:ext cx="3220105" cy="22134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864" y="3849731"/>
            <a:ext cx="2709873" cy="2289615"/>
          </a:xfrm>
          <a:prstGeom prst="rect">
            <a:avLst/>
          </a:prstGeom>
        </p:spPr>
      </p:pic>
      <p:sp>
        <p:nvSpPr>
          <p:cNvPr id="13" name="Flowchart: Terminator 12"/>
          <p:cNvSpPr/>
          <p:nvPr/>
        </p:nvSpPr>
        <p:spPr>
          <a:xfrm>
            <a:off x="3503488" y="241349"/>
            <a:ext cx="4355869" cy="511614"/>
          </a:xfrm>
          <a:prstGeom prst="flowChartTerminator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22134" y="6130622"/>
            <a:ext cx="1463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onest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52406" y="6101886"/>
            <a:ext cx="881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76427" y="6101886"/>
            <a:ext cx="1686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M.B.B.S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36334" y="3051769"/>
            <a:ext cx="881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83698" y="3070613"/>
            <a:ext cx="1296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71521" y="3070612"/>
            <a:ext cx="2523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One-taka note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69836" y="3103838"/>
            <a:ext cx="524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348474" y="3077108"/>
            <a:ext cx="524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24295" y="3051769"/>
            <a:ext cx="524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54068" y="6130621"/>
            <a:ext cx="750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09180" y="6143223"/>
            <a:ext cx="727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29763" y="6101886"/>
            <a:ext cx="851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16"/>
          <a:stretch/>
        </p:blipFill>
        <p:spPr>
          <a:xfrm>
            <a:off x="4786155" y="3849732"/>
            <a:ext cx="2344189" cy="2289615"/>
          </a:xfrm>
          <a:prstGeom prst="rect">
            <a:avLst/>
          </a:prstGeom>
        </p:spPr>
      </p:pic>
      <p:pic>
        <p:nvPicPr>
          <p:cNvPr id="32" name="Picture 31" descr="C:\Users\Hi\Pictures\clipart-egg-256x256-aa51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0934" y="3762533"/>
            <a:ext cx="2258030" cy="26317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8605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/>
      <p:bldP spid="21" grpId="0"/>
      <p:bldP spid="23" grpId="0"/>
      <p:bldP spid="17" grpId="0"/>
      <p:bldP spid="19" grpId="0"/>
      <p:bldP spid="24" grpId="0"/>
      <p:bldP spid="2" grpId="0"/>
      <p:bldP spid="25" grpId="0"/>
      <p:bldP spid="26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/>
        </p:nvSpPr>
        <p:spPr>
          <a:xfrm>
            <a:off x="366452" y="313152"/>
            <a:ext cx="3607031" cy="252236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noFill/>
            <a:prstDash val="lgDashDot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139" y="1544802"/>
            <a:ext cx="3144830" cy="32419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299"/>
          <a:stretch/>
        </p:blipFill>
        <p:spPr>
          <a:xfrm>
            <a:off x="366452" y="3736571"/>
            <a:ext cx="3607032" cy="2526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623" y="313153"/>
            <a:ext cx="3866871" cy="25542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625" y="3736572"/>
            <a:ext cx="3866870" cy="25266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05323" y="2802265"/>
            <a:ext cx="1097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Quran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1208" y="4796683"/>
            <a:ext cx="980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69562" y="2802265"/>
            <a:ext cx="1627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Tajmahol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3693" y="6207037"/>
            <a:ext cx="1368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Volcano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85543" y="6221068"/>
            <a:ext cx="1097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Hill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9973" y="6180114"/>
            <a:ext cx="784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8876" y="2816387"/>
            <a:ext cx="784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7849" y="4796682"/>
            <a:ext cx="906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97029" y="2833406"/>
            <a:ext cx="784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33294" y="6204443"/>
            <a:ext cx="784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520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0" grpId="0"/>
      <p:bldP spid="11" grpId="0"/>
      <p:bldP spid="12" grpId="0"/>
      <p:bldP spid="13" grpId="0"/>
      <p:bldP spid="9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Ribbon 2"/>
          <p:cNvSpPr/>
          <p:nvPr/>
        </p:nvSpPr>
        <p:spPr>
          <a:xfrm>
            <a:off x="1553306" y="1101445"/>
            <a:ext cx="8382002" cy="1113693"/>
          </a:xfrm>
          <a:prstGeom prst="ribbon2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Title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2180491" y="3188677"/>
            <a:ext cx="7127632" cy="1781907"/>
          </a:xfrm>
          <a:prstGeom prst="hexago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203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paration 3"/>
          <p:cNvSpPr/>
          <p:nvPr/>
        </p:nvSpPr>
        <p:spPr>
          <a:xfrm>
            <a:off x="2373920" y="181957"/>
            <a:ext cx="8183244" cy="1724998"/>
          </a:xfrm>
          <a:prstGeom prst="flowChartPreparatio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</a:t>
            </a:r>
          </a:p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to-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2989384" y="2250831"/>
            <a:ext cx="6178061" cy="3716215"/>
          </a:xfrm>
          <a:prstGeom prst="flowChartAlternateProcess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What is article.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Kinds of articles.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Use of articles.</a:t>
            </a:r>
          </a:p>
        </p:txBody>
      </p:sp>
    </p:spTree>
    <p:extLst>
      <p:ext uri="{BB962C8B-B14F-4D97-AF65-F5344CB8AC3E}">
        <p14:creationId xmlns="" xmlns:p14="http://schemas.microsoft.com/office/powerpoint/2010/main" val="385601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84377377"/>
              </p:ext>
            </p:extLst>
          </p:nvPr>
        </p:nvGraphicFramePr>
        <p:xfrm>
          <a:off x="4910666" y="1298486"/>
          <a:ext cx="1371600" cy="1038314"/>
        </p:xfrm>
        <a:graphic>
          <a:graphicData uri="http://schemas.openxmlformats.org/presentationml/2006/ole">
            <p:oleObj spid="_x0000_s1055" name="Packager Shell Object" showAsIcon="1" r:id="rId3" imgW="914400" imgH="800280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36961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200" y="1066800"/>
            <a:ext cx="106273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Articles: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three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‘a’, ‘an’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called articles, These are also Demonstrative Adjective.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Articles are of two types: 1. Indefinite Article 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2. Definite Article.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Indefinite Article: ‘A’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‘An’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called Indefinite Article. They do not point out any person or object particularly. Such articles point out the nouns in general.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Article: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‘The’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termed as Definite Article. It points out any particular person or object, but not in general.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005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960</Words>
  <Application>Microsoft Office PowerPoint</Application>
  <PresentationFormat>Custom</PresentationFormat>
  <Paragraphs>219</Paragraphs>
  <Slides>21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Equity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Use of indefinite article: A, An</vt:lpstr>
      <vt:lpstr>Use of definite article: The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CDH</cp:lastModifiedBy>
  <cp:revision>41</cp:revision>
  <dcterms:created xsi:type="dcterms:W3CDTF">2016-04-29T06:12:55Z</dcterms:created>
  <dcterms:modified xsi:type="dcterms:W3CDTF">2017-09-28T04:26:29Z</dcterms:modified>
</cp:coreProperties>
</file>